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60" r:id="rId4"/>
    <p:sldId id="273" r:id="rId5"/>
    <p:sldId id="271" r:id="rId6"/>
    <p:sldId id="272" r:id="rId7"/>
    <p:sldId id="274" r:id="rId8"/>
    <p:sldId id="275" r:id="rId9"/>
    <p:sldId id="276" r:id="rId10"/>
    <p:sldId id="277" r:id="rId11"/>
    <p:sldId id="278" r:id="rId12"/>
    <p:sldId id="279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86DB6DE7-84A5-499D-990A-D05F47CE8DDA}">
          <p14:sldIdLst>
            <p14:sldId id="256"/>
            <p14:sldId id="258"/>
            <p14:sldId id="260"/>
            <p14:sldId id="273"/>
            <p14:sldId id="271"/>
            <p14:sldId id="272"/>
            <p14:sldId id="274"/>
            <p14:sldId id="275"/>
            <p14:sldId id="276"/>
            <p14:sldId id="277"/>
            <p14:sldId id="278"/>
            <p14:sldId id="279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98DB"/>
    <a:srgbClr val="344A5D"/>
    <a:srgbClr val="6441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46" autoAdjust="0"/>
    <p:restoredTop sz="94660"/>
  </p:normalViewPr>
  <p:slideViewPr>
    <p:cSldViewPr snapToGrid="0">
      <p:cViewPr varScale="1">
        <p:scale>
          <a:sx n="63" d="100"/>
          <a:sy n="63" d="100"/>
        </p:scale>
        <p:origin x="54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08DE17-2767-4AEB-9F36-B756E01897DC}" type="datetimeFigureOut">
              <a:rPr lang="en-GB" smtClean="0"/>
              <a:t>05/06/2019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9ED76E-479D-4B63-A68F-484DC489F5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5003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ED76E-479D-4B63-A68F-484DC489F5F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854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ED76E-479D-4B63-A68F-484DC489F5F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2957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ED76E-479D-4B63-A68F-484DC489F5F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2887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A5E86-7D46-4F02-B350-257DDDC311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8A1812-456A-4380-94DD-5A9B9FCC4B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D71BC-4473-4BCF-91DB-77A55F995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F4C41-1D04-46F9-9E19-6F46378730B6}" type="datetime1">
              <a:rPr lang="en-GB" smtClean="0"/>
              <a:t>05/06/2019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8C621-26C3-4626-92CF-D438377CA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A61E9-752F-439F-BFB4-B7226C21B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728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0A1A0-CD1B-4EFB-84BD-83FC31698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39D8E8-D3D9-4F1B-9B00-BE5438CC7D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8CEF6-7FAF-4CD7-BC90-6EAD04A25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44DA5-EB58-4BF8-8BB2-4EECBFB5E178}" type="datetime1">
              <a:rPr lang="en-GB" smtClean="0"/>
              <a:t>05/06/2019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FA5FE-3945-4451-AAD6-217533AC7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14B86-EB65-43C3-9C23-F39D80650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5910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36436F-FC7C-4E5C-93DD-859A97108C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81B2E-664F-4D9D-8248-22C4143BE2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982A1-2152-466C-B18B-09E3688D1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7AAFB-A296-46F7-A434-C08DE741DD22}" type="datetime1">
              <a:rPr lang="en-GB" smtClean="0"/>
              <a:t>05/06/2019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9BC06-C54B-49DB-802B-BFA14CC72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5E7E6-1CE7-468E-BFE9-8682E83E0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871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45D7A-B8BD-4B4E-991D-1CF93122F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9B9C7-533F-452B-ADA5-EEC4DD26D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078CF-09FA-4B06-BFE9-2CB538DF1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8A40-44EC-4C6B-AF8D-B1FA63B34849}" type="datetime1">
              <a:rPr lang="en-GB" smtClean="0"/>
              <a:t>05/06/2019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2BFED-25C1-44B4-938A-055A4781B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E718A-C8F5-4E78-B354-15885FD0F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589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F05E-8697-4A2F-B0FD-9C0F6DFCC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238CC3-0496-43F7-92CC-081174A4E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CAA8F-30E7-4362-9560-8F1FEBB97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17512-E633-4EC1-A6FD-869FDF1BDE7E}" type="datetime1">
              <a:rPr lang="en-GB" smtClean="0"/>
              <a:t>05/06/2019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C1A62-4E1A-49E9-84AB-28F2BEF3F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CA8F0-91F8-4326-AD94-D853E039C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9579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BA532-159E-42FA-95BB-E6FC8E2F1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12B7A-2C00-4947-8220-B33820A9E6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7CE8A-7491-4976-9DE7-23B9C6A8B1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17B658-3D8F-4D62-9A44-5ED5D056D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82009-7636-4751-A312-32A3A0862E69}" type="datetime1">
              <a:rPr lang="en-GB" smtClean="0"/>
              <a:t>05/06/2019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25012C-09A7-4249-ACBC-492EC3DE5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2B099-E179-4CAE-8B3E-7EB78D214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0631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2DD11-80FA-402F-A7ED-7CF5AA0D3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5F9DC-9748-4DFD-B2ED-0D75EA38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6AD0F5-1F8C-42D0-AB78-2E1E56DB97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39931E-90C7-45E8-A179-2A64DEB85F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D531F4-8583-4BD5-8AD2-C035AB481C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E06A3D-9BBB-4C1F-BF69-983311A20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9EDA-826C-4423-ADDC-2017333D19EB}" type="datetime1">
              <a:rPr lang="en-GB" smtClean="0"/>
              <a:t>05/06/2019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EDB824-8F55-4FB1-B20E-326E9D5A6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1ACBAE-9BCD-4EAD-A88F-19829D7CD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0121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6CDE2-07C6-4AF3-818D-97BA25F30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A94235-2DFF-48D3-9067-2C79B1D79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99D6-BC57-4F98-8A27-3505DE7078B9}" type="datetime1">
              <a:rPr lang="en-GB" smtClean="0"/>
              <a:t>05/06/2019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158262-C032-4D81-B90A-0B7A2E91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2DAD62-7A16-414A-8AC9-05A4C5E99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678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736D56-3C28-4401-9C71-159C36F10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E769A-28DC-4650-8F11-610B175E9015}" type="datetime1">
              <a:rPr lang="en-GB" smtClean="0"/>
              <a:t>05/06/2019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842654-7571-486B-BCAF-71F4C7A9C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F3D54-084E-4FA4-8F00-5682FB29E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116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17D35-FBD5-4FFE-9F92-D0A738F6F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0FB9A-CC68-46DF-956B-0BCB152B6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BED74-91B2-4627-A378-55B6478DCA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EC72E4-2AF9-434D-8162-8D802D7B2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B8078-AE95-4BE7-8C71-15A267F8FCFA}" type="datetime1">
              <a:rPr lang="en-GB" smtClean="0"/>
              <a:t>05/06/2019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D225FA-4C14-4492-9AE2-ED5E1EBD7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13031B-58E8-4C22-9B8E-4EBC7B3FB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301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B4B63-AD02-40C4-B16A-F9135F0D3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5911A8-EA67-4B3A-AAAA-B3919C02E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6A5B39-89F4-4A51-AE55-9E4C81763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EAD3C0-7BEF-48FC-9C32-33B6319E1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607C5-A683-43C7-98ED-98D861B1E5C7}" type="datetime1">
              <a:rPr lang="en-GB" smtClean="0"/>
              <a:t>05/06/2019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604983-9316-408F-A856-B66DD1180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1F5609-DEB1-4296-A330-D4A0251C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861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9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B5D3B0-E6EE-4FD0-A8F4-B1A5AD25D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D7F840-222F-4171-8BA2-5059A5509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7BF13-2F25-4FBB-8FB9-919A9F4B14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1B608-20D2-4384-8FD4-8B39D045114D}" type="datetime1">
              <a:rPr lang="en-GB" smtClean="0"/>
              <a:t>05/06/2019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18649-D0F8-4B1B-A295-73E8FBCCC9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8F29F-77BD-44DD-A1D9-8793B9243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630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>
            <a:extLst>
              <a:ext uri="{FF2B5EF4-FFF2-40B4-BE49-F238E27FC236}">
                <a16:creationId xmlns:a16="http://schemas.microsoft.com/office/drawing/2014/main" id="{86CBD672-FE47-409C-AE3C-AC537826AB63}"/>
              </a:ext>
            </a:extLst>
          </p:cNvPr>
          <p:cNvSpPr txBox="1">
            <a:spLocks/>
          </p:cNvSpPr>
          <p:nvPr/>
        </p:nvSpPr>
        <p:spPr>
          <a:xfrm>
            <a:off x="1524000" y="5068542"/>
            <a:ext cx="9144000" cy="1261396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Presented</a:t>
            </a:r>
            <a:r>
              <a:rPr lang="pt-PT" b="1" dirty="0">
                <a:solidFill>
                  <a:schemeClr val="bg1"/>
                </a:solidFill>
                <a:latin typeface="Montserrat" panose="00000500000000000000" pitchFamily="50" charset="0"/>
              </a:rPr>
              <a:t> in </a:t>
            </a:r>
            <a:r>
              <a:rPr lang="pt-PT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June</a:t>
            </a:r>
            <a:r>
              <a:rPr lang="pt-PT" b="1" dirty="0">
                <a:solidFill>
                  <a:schemeClr val="bg1"/>
                </a:solidFill>
                <a:latin typeface="Montserrat" panose="00000500000000000000" pitchFamily="50" charset="0"/>
              </a:rPr>
              <a:t> 6th (BD – P5) </a:t>
            </a:r>
            <a:r>
              <a:rPr lang="pt-PT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By</a:t>
            </a:r>
            <a:r>
              <a:rPr lang="pt-PT" b="1" dirty="0">
                <a:solidFill>
                  <a:schemeClr val="bg1"/>
                </a:solidFill>
                <a:latin typeface="Montserrat" panose="00000500000000000000" pitchFamily="50" charset="0"/>
              </a:rPr>
              <a:t>:</a:t>
            </a:r>
          </a:p>
          <a:p>
            <a:r>
              <a:rPr lang="pt-PT" sz="1600" dirty="0">
                <a:solidFill>
                  <a:schemeClr val="bg1"/>
                </a:solidFill>
                <a:latin typeface="Montserrat" panose="00000500000000000000" pitchFamily="50" charset="0"/>
              </a:rPr>
              <a:t>Diogo Silva – LEI – 89348</a:t>
            </a:r>
          </a:p>
          <a:p>
            <a:r>
              <a:rPr lang="pt-PT" sz="1600" dirty="0">
                <a:solidFill>
                  <a:schemeClr val="bg1"/>
                </a:solidFill>
                <a:latin typeface="Montserrat" panose="00000500000000000000" pitchFamily="50" charset="0"/>
              </a:rPr>
              <a:t>Vasco Ramos – LEI – 88931</a:t>
            </a:r>
          </a:p>
          <a:p>
            <a:endParaRPr lang="en-GB" sz="2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pic>
        <p:nvPicPr>
          <p:cNvPr id="35" name="Picture 34" descr="A close up of a mans face&#10;&#10;Description automatically generated">
            <a:extLst>
              <a:ext uri="{FF2B5EF4-FFF2-40B4-BE49-F238E27FC236}">
                <a16:creationId xmlns:a16="http://schemas.microsoft.com/office/drawing/2014/main" id="{D0A0790A-4CA2-48AB-B439-70795BB9B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42" y="3191673"/>
            <a:ext cx="1946115" cy="953400"/>
          </a:xfrm>
          <a:prstGeom prst="rect">
            <a:avLst/>
          </a:prstGeom>
        </p:spPr>
      </p:pic>
      <p:pic>
        <p:nvPicPr>
          <p:cNvPr id="39" name="Picture 38" descr="A close up of a sign&#10;&#10;Description automatically generated">
            <a:extLst>
              <a:ext uri="{FF2B5EF4-FFF2-40B4-BE49-F238E27FC236}">
                <a16:creationId xmlns:a16="http://schemas.microsoft.com/office/drawing/2014/main" id="{B77D7C95-A947-465F-B4B6-88F2DE30DE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987" y="1789458"/>
            <a:ext cx="9350921" cy="160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2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rgbClr val="3498DB"/>
                </a:solidFill>
                <a:latin typeface="Montserrat" panose="00000500000000000000" pitchFamily="50" charset="0"/>
              </a:rPr>
              <a:t>10</a:t>
            </a:fld>
            <a:endParaRPr lang="en-GB" sz="2000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CF3D-9329-42FE-A0EB-3048ADB63437}"/>
              </a:ext>
            </a:extLst>
          </p:cNvPr>
          <p:cNvSpPr/>
          <p:nvPr/>
        </p:nvSpPr>
        <p:spPr>
          <a:xfrm>
            <a:off x="0" y="0"/>
            <a:ext cx="12192000" cy="596680"/>
          </a:xfrm>
          <a:prstGeom prst="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mans face&#10;&#10;Description automatically generated">
            <a:extLst>
              <a:ext uri="{FF2B5EF4-FFF2-40B4-BE49-F238E27FC236}">
                <a16:creationId xmlns:a16="http://schemas.microsoft.com/office/drawing/2014/main" id="{112EBD56-6081-47D0-9532-6C6BF33E2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257" y="298973"/>
            <a:ext cx="499612" cy="244759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9F70142-2333-41AD-841A-D3A8243CF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487" y="23681"/>
            <a:ext cx="2030113" cy="34793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08C31F0-84D2-41C5-B7C4-6B535A8D8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60" y="54161"/>
            <a:ext cx="6786880" cy="596681"/>
          </a:xfrm>
          <a:ln w="38100">
            <a:noFill/>
          </a:ln>
        </p:spPr>
        <p:txBody>
          <a:bodyPr anchor="ctr">
            <a:normAutofit fontScale="55000" lnSpcReduction="20000"/>
          </a:bodyPr>
          <a:lstStyle/>
          <a:p>
            <a:pPr algn="l"/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Indices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0EEAC-BDF9-4132-9ABA-A762E4442CC2}"/>
              </a:ext>
            </a:extLst>
          </p:cNvPr>
          <p:cNvSpPr txBox="1"/>
          <p:nvPr/>
        </p:nvSpPr>
        <p:spPr>
          <a:xfrm>
            <a:off x="553721" y="1753650"/>
            <a:ext cx="767588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Tournement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</a:p>
          <a:p>
            <a:r>
              <a:rPr lang="pt-PT" sz="2000" b="1" dirty="0">
                <a:solidFill>
                  <a:srgbClr val="3498DB"/>
                </a:solidFill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>
                <a:latin typeface="Montserrat" panose="00000500000000000000" pitchFamily="50" charset="0"/>
              </a:rPr>
              <a:t>To </a:t>
            </a:r>
            <a:r>
              <a:rPr lang="pt-PT" sz="2000" dirty="0" err="1">
                <a:latin typeface="Montserrat" panose="00000500000000000000" pitchFamily="50" charset="0"/>
              </a:rPr>
              <a:t>make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filtering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by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gameId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faster</a:t>
            </a:r>
            <a:endParaRPr lang="pt-PT" sz="2000" dirty="0">
              <a:latin typeface="Montserrat" panose="00000500000000000000" pitchFamily="50" charset="0"/>
            </a:endParaRPr>
          </a:p>
          <a:p>
            <a:endParaRPr lang="pt-PT" sz="2000" dirty="0">
              <a:latin typeface="Montserrat" panose="00000500000000000000" pitchFamily="50" charset="0"/>
            </a:endParaRP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Note:</a:t>
            </a:r>
          </a:p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	- </a:t>
            </a:r>
            <a:r>
              <a:rPr lang="pt-PT" sz="2000" dirty="0">
                <a:latin typeface="Montserrat" panose="00000500000000000000" pitchFamily="50" charset="0"/>
              </a:rPr>
              <a:t>SQL-Server </a:t>
            </a:r>
            <a:r>
              <a:rPr lang="pt-PT" sz="2000" dirty="0" err="1">
                <a:latin typeface="Montserrat" panose="00000500000000000000" pitchFamily="50" charset="0"/>
              </a:rPr>
              <a:t>automatically</a:t>
            </a:r>
            <a:r>
              <a:rPr lang="pt-PT" sz="2000" dirty="0">
                <a:latin typeface="Montserrat" panose="00000500000000000000" pitchFamily="50" charset="0"/>
              </a:rPr>
              <a:t> indexes </a:t>
            </a:r>
            <a:r>
              <a:rPr lang="pt-PT" sz="2000" dirty="0" err="1">
                <a:latin typeface="Montserrat" panose="00000500000000000000" pitchFamily="50" charset="0"/>
              </a:rPr>
              <a:t>Unique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parameters</a:t>
            </a:r>
            <a:r>
              <a:rPr lang="pt-PT" sz="2000" dirty="0">
                <a:latin typeface="Montserrat" panose="00000500000000000000" pitchFamily="50" charset="0"/>
              </a:rPr>
              <a:t> (</a:t>
            </a:r>
            <a:r>
              <a:rPr lang="pt-PT" sz="2000" dirty="0" err="1">
                <a:latin typeface="Montserrat" panose="00000500000000000000" pitchFamily="50" charset="0"/>
              </a:rPr>
              <a:t>which</a:t>
            </a:r>
            <a:r>
              <a:rPr lang="pt-PT" sz="2000" dirty="0">
                <a:latin typeface="Montserrat" panose="00000500000000000000" pitchFamily="50" charset="0"/>
              </a:rPr>
              <a:t> are </a:t>
            </a:r>
            <a:r>
              <a:rPr lang="pt-PT" sz="2000" dirty="0" err="1">
                <a:latin typeface="Montserrat" panose="00000500000000000000" pitchFamily="50" charset="0"/>
              </a:rPr>
              <a:t>the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ones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we</a:t>
            </a:r>
            <a:r>
              <a:rPr lang="pt-PT" sz="2000" dirty="0">
                <a:latin typeface="Montserrat" panose="00000500000000000000" pitchFamily="50" charset="0"/>
              </a:rPr>
              <a:t> use to </a:t>
            </a:r>
            <a:r>
              <a:rPr lang="pt-PT" sz="2000" dirty="0" err="1">
                <a:latin typeface="Montserrat" panose="00000500000000000000" pitchFamily="50" charset="0"/>
              </a:rPr>
              <a:t>filter</a:t>
            </a:r>
            <a:r>
              <a:rPr lang="pt-PT" sz="2000" dirty="0">
                <a:latin typeface="Montserrat" panose="00000500000000000000" pitchFamily="50" charset="0"/>
              </a:rPr>
              <a:t>/</a:t>
            </a:r>
            <a:r>
              <a:rPr lang="pt-PT" sz="2000" dirty="0" err="1">
                <a:latin typeface="Montserrat" panose="00000500000000000000" pitchFamily="50" charset="0"/>
              </a:rPr>
              <a:t>search</a:t>
            </a:r>
            <a:r>
              <a:rPr lang="pt-PT" sz="2000" dirty="0">
                <a:latin typeface="Montserrat" panose="00000500000000000000" pitchFamily="50" charset="0"/>
              </a:rPr>
              <a:t>)</a:t>
            </a:r>
          </a:p>
          <a:p>
            <a:endParaRPr lang="pt-PT" sz="44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44125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rgbClr val="3498DB"/>
                </a:solidFill>
                <a:latin typeface="Montserrat" panose="00000500000000000000" pitchFamily="50" charset="0"/>
              </a:rPr>
              <a:t>11</a:t>
            </a:fld>
            <a:endParaRPr lang="en-GB" sz="2000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CF3D-9329-42FE-A0EB-3048ADB63437}"/>
              </a:ext>
            </a:extLst>
          </p:cNvPr>
          <p:cNvSpPr/>
          <p:nvPr/>
        </p:nvSpPr>
        <p:spPr>
          <a:xfrm>
            <a:off x="0" y="0"/>
            <a:ext cx="12192000" cy="596680"/>
          </a:xfrm>
          <a:prstGeom prst="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mans face&#10;&#10;Description automatically generated">
            <a:extLst>
              <a:ext uri="{FF2B5EF4-FFF2-40B4-BE49-F238E27FC236}">
                <a16:creationId xmlns:a16="http://schemas.microsoft.com/office/drawing/2014/main" id="{112EBD56-6081-47D0-9532-6C6BF33E2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257" y="298973"/>
            <a:ext cx="499612" cy="244759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9F70142-2333-41AD-841A-D3A8243CF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487" y="23681"/>
            <a:ext cx="2030113" cy="34793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08C31F0-84D2-41C5-B7C4-6B535A8D8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60" y="54161"/>
            <a:ext cx="6786880" cy="596681"/>
          </a:xfrm>
          <a:ln w="38100">
            <a:noFill/>
          </a:ln>
        </p:spPr>
        <p:txBody>
          <a:bodyPr anchor="ctr">
            <a:normAutofit fontScale="55000" lnSpcReduction="20000"/>
          </a:bodyPr>
          <a:lstStyle/>
          <a:p>
            <a:pPr algn="l"/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Paging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EDA386-7B4E-4D13-9568-CFF32460069A}"/>
              </a:ext>
            </a:extLst>
          </p:cNvPr>
          <p:cNvSpPr txBox="1"/>
          <p:nvPr/>
        </p:nvSpPr>
        <p:spPr>
          <a:xfrm>
            <a:off x="553721" y="1753650"/>
            <a:ext cx="5542279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Why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? </a:t>
            </a:r>
          </a:p>
          <a:p>
            <a:r>
              <a:rPr lang="pt-PT" sz="2000" b="1" dirty="0">
                <a:solidFill>
                  <a:srgbClr val="3498DB"/>
                </a:solidFill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>
                <a:latin typeface="Montserrat" panose="00000500000000000000" pitchFamily="50" charset="0"/>
              </a:rPr>
              <a:t>To </a:t>
            </a:r>
            <a:r>
              <a:rPr lang="pt-PT" sz="2000" dirty="0" err="1">
                <a:latin typeface="Montserrat" panose="00000500000000000000" pitchFamily="50" charset="0"/>
              </a:rPr>
              <a:t>lessen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the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load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and</a:t>
            </a:r>
            <a:r>
              <a:rPr lang="pt-PT" sz="2000" dirty="0">
                <a:latin typeface="Montserrat" panose="00000500000000000000" pitchFamily="50" charset="0"/>
              </a:rPr>
              <a:t> time </a:t>
            </a:r>
            <a:r>
              <a:rPr lang="pt-PT" sz="2000" dirty="0" err="1">
                <a:latin typeface="Montserrat" panose="00000500000000000000" pitchFamily="50" charset="0"/>
              </a:rPr>
              <a:t>taken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information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loading</a:t>
            </a:r>
            <a:endParaRPr lang="pt-PT" sz="2000" dirty="0">
              <a:latin typeface="Montserrat" panose="00000500000000000000" pitchFamily="50" charset="0"/>
            </a:endParaRPr>
          </a:p>
          <a:p>
            <a:endParaRPr lang="pt-PT" sz="2000" dirty="0">
              <a:latin typeface="Montserrat" panose="00000500000000000000" pitchFamily="50" charset="0"/>
            </a:endParaRPr>
          </a:p>
          <a:p>
            <a:endParaRPr lang="pt-PT" sz="2000" dirty="0">
              <a:latin typeface="Montserrat" panose="00000500000000000000" pitchFamily="50" charset="0"/>
            </a:endParaRPr>
          </a:p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Where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? </a:t>
            </a:r>
          </a:p>
          <a:p>
            <a:r>
              <a:rPr lang="pt-PT" sz="2000" b="1" dirty="0">
                <a:solidFill>
                  <a:srgbClr val="3498DB"/>
                </a:solidFill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</a:t>
            </a:r>
            <a:r>
              <a:rPr lang="pt-PT" sz="2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the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main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info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pages</a:t>
            </a:r>
            <a:r>
              <a:rPr lang="pt-PT" sz="2000" dirty="0">
                <a:latin typeface="Montserrat" panose="00000500000000000000" pitchFamily="50" charset="0"/>
              </a:rPr>
              <a:t> (games, </a:t>
            </a:r>
            <a:r>
              <a:rPr lang="pt-PT" sz="2000" dirty="0" err="1">
                <a:latin typeface="Montserrat" panose="00000500000000000000" pitchFamily="50" charset="0"/>
              </a:rPr>
              <a:t>developers</a:t>
            </a:r>
            <a:r>
              <a:rPr lang="pt-PT" sz="2000" dirty="0">
                <a:latin typeface="Montserrat" panose="00000500000000000000" pitchFamily="50" charset="0"/>
              </a:rPr>
              <a:t>, franchises, publishers &amp; </a:t>
            </a:r>
            <a:r>
              <a:rPr lang="pt-PT" sz="2000" dirty="0" err="1">
                <a:latin typeface="Montserrat" panose="00000500000000000000" pitchFamily="50" charset="0"/>
              </a:rPr>
              <a:t>tournments</a:t>
            </a:r>
            <a:r>
              <a:rPr lang="pt-PT" sz="2000" dirty="0">
                <a:latin typeface="Montserrat" panose="00000500000000000000" pitchFamily="50" charset="0"/>
              </a:rPr>
              <a:t>) </a:t>
            </a:r>
            <a:r>
              <a:rPr lang="pt-PT" sz="2000" dirty="0" err="1">
                <a:latin typeface="Montserrat" panose="00000500000000000000" pitchFamily="50" charset="0"/>
              </a:rPr>
              <a:t>we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load</a:t>
            </a:r>
            <a:r>
              <a:rPr lang="pt-PT" sz="2000" dirty="0">
                <a:latin typeface="Montserrat" panose="00000500000000000000" pitchFamily="50" charset="0"/>
              </a:rPr>
              <a:t> 10 </a:t>
            </a:r>
            <a:r>
              <a:rPr lang="pt-PT" sz="2000" dirty="0" err="1">
                <a:latin typeface="Montserrat" panose="00000500000000000000" pitchFamily="50" charset="0"/>
              </a:rPr>
              <a:t>items</a:t>
            </a:r>
            <a:r>
              <a:rPr lang="pt-PT" sz="2000" dirty="0">
                <a:latin typeface="Montserrat" panose="00000500000000000000" pitchFamily="50" charset="0"/>
              </a:rPr>
              <a:t> per </a:t>
            </a:r>
            <a:r>
              <a:rPr lang="pt-PT" sz="2000" dirty="0" err="1">
                <a:latin typeface="Montserrat" panose="00000500000000000000" pitchFamily="50" charset="0"/>
              </a:rPr>
              <a:t>page</a:t>
            </a:r>
            <a:endParaRPr lang="pt-PT" sz="2000" dirty="0">
              <a:latin typeface="Montserrat" panose="00000500000000000000" pitchFamily="50" charset="0"/>
            </a:endParaRPr>
          </a:p>
          <a:p>
            <a:endParaRPr lang="pt-PT" sz="44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633A09-A486-467E-9175-846BB1367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559" y="1969171"/>
            <a:ext cx="5962041" cy="329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7118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rgbClr val="3498DB"/>
                </a:solidFill>
                <a:latin typeface="Montserrat" panose="00000500000000000000" pitchFamily="50" charset="0"/>
              </a:rPr>
              <a:t>12</a:t>
            </a:fld>
            <a:endParaRPr lang="en-GB" sz="2000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CF3D-9329-42FE-A0EB-3048ADB63437}"/>
              </a:ext>
            </a:extLst>
          </p:cNvPr>
          <p:cNvSpPr/>
          <p:nvPr/>
        </p:nvSpPr>
        <p:spPr>
          <a:xfrm>
            <a:off x="0" y="0"/>
            <a:ext cx="12192000" cy="596680"/>
          </a:xfrm>
          <a:prstGeom prst="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mans face&#10;&#10;Description automatically generated">
            <a:extLst>
              <a:ext uri="{FF2B5EF4-FFF2-40B4-BE49-F238E27FC236}">
                <a16:creationId xmlns:a16="http://schemas.microsoft.com/office/drawing/2014/main" id="{112EBD56-6081-47D0-9532-6C6BF33E2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257" y="298973"/>
            <a:ext cx="499612" cy="244759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9F70142-2333-41AD-841A-D3A8243CF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487" y="23681"/>
            <a:ext cx="2030113" cy="34793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08C31F0-84D2-41C5-B7C4-6B535A8D8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60" y="54161"/>
            <a:ext cx="6786880" cy="596681"/>
          </a:xfrm>
          <a:ln w="38100">
            <a:noFill/>
          </a:ln>
        </p:spPr>
        <p:txBody>
          <a:bodyPr anchor="ctr">
            <a:normAutofit fontScale="55000" lnSpcReduction="20000"/>
          </a:bodyPr>
          <a:lstStyle/>
          <a:p>
            <a:pPr algn="l"/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Other</a:t>
            </a:r>
            <a:r>
              <a:rPr lang="pt-PT" sz="8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stuff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94F0E6-9B27-4611-9B54-29414201C8F9}"/>
              </a:ext>
            </a:extLst>
          </p:cNvPr>
          <p:cNvSpPr txBox="1"/>
          <p:nvPr/>
        </p:nvSpPr>
        <p:spPr>
          <a:xfrm>
            <a:off x="553720" y="949815"/>
            <a:ext cx="8637414" cy="610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Image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encoding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000" b="1" dirty="0"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en-GB" sz="2000" dirty="0">
                <a:latin typeface="Montserrat" panose="00000500000000000000" pitchFamily="50" charset="0"/>
              </a:rPr>
              <a:t>To represent images in our DB we encoded them in base64 (and decoded them when showcasing them in the interface)</a:t>
            </a:r>
          </a:p>
          <a:p>
            <a:endParaRPr lang="en-GB" sz="2500" b="1" dirty="0">
              <a:latin typeface="Montserrat" panose="00000500000000000000" pitchFamily="50" charset="0"/>
            </a:endParaRPr>
          </a:p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Ordering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and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filtering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of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parameters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200" b="1" dirty="0">
                <a:latin typeface="Montserrat" panose="00000500000000000000" pitchFamily="50" charset="0"/>
              </a:rPr>
              <a:t>	</a:t>
            </a:r>
            <a:r>
              <a:rPr lang="pt-PT" sz="32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 err="1">
                <a:latin typeface="Montserrat" panose="00000500000000000000" pitchFamily="50" charset="0"/>
              </a:rPr>
              <a:t>When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viewing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information</a:t>
            </a:r>
            <a:r>
              <a:rPr lang="pt-PT" sz="2000" dirty="0">
                <a:latin typeface="Montserrat" panose="00000500000000000000" pitchFamily="50" charset="0"/>
              </a:rPr>
              <a:t> in </a:t>
            </a:r>
            <a:r>
              <a:rPr lang="pt-PT" sz="2000" dirty="0" err="1">
                <a:latin typeface="Montserrat" panose="00000500000000000000" pitchFamily="50" charset="0"/>
              </a:rPr>
              <a:t>our</a:t>
            </a:r>
            <a:r>
              <a:rPr lang="pt-PT" sz="2000" dirty="0">
                <a:latin typeface="Montserrat" panose="00000500000000000000" pitchFamily="50" charset="0"/>
              </a:rPr>
              <a:t> interface </a:t>
            </a:r>
            <a:r>
              <a:rPr lang="pt-PT" sz="2000" dirty="0" err="1">
                <a:latin typeface="Montserrat" panose="00000500000000000000" pitchFamily="50" charset="0"/>
              </a:rPr>
              <a:t>we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implemented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both</a:t>
            </a:r>
            <a:r>
              <a:rPr lang="pt-PT" sz="2000" dirty="0">
                <a:latin typeface="Montserrat" panose="00000500000000000000" pitchFamily="50" charset="0"/>
              </a:rPr>
              <a:t> a </a:t>
            </a:r>
            <a:r>
              <a:rPr lang="pt-PT" sz="2000" dirty="0" err="1">
                <a:latin typeface="Montserrat" panose="00000500000000000000" pitchFamily="50" charset="0"/>
              </a:rPr>
              <a:t>way</a:t>
            </a:r>
            <a:r>
              <a:rPr lang="pt-PT" sz="2000" dirty="0">
                <a:latin typeface="Montserrat" panose="00000500000000000000" pitchFamily="50" charset="0"/>
              </a:rPr>
              <a:t> to </a:t>
            </a:r>
            <a:r>
              <a:rPr lang="pt-PT" sz="2000" dirty="0" err="1">
                <a:latin typeface="Montserrat" panose="00000500000000000000" pitchFamily="50" charset="0"/>
              </a:rPr>
              <a:t>filter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and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order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the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parameters</a:t>
            </a:r>
            <a:r>
              <a:rPr lang="pt-PT" sz="2000" dirty="0">
                <a:latin typeface="Montserrat" panose="00000500000000000000" pitchFamily="50" charset="0"/>
              </a:rPr>
              <a:t> in </a:t>
            </a:r>
            <a:r>
              <a:rPr lang="pt-PT" sz="2000" dirty="0" err="1">
                <a:latin typeface="Montserrat" panose="00000500000000000000" pitchFamily="50" charset="0"/>
              </a:rPr>
              <a:t>various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ways</a:t>
            </a:r>
            <a:endParaRPr lang="pt-PT" sz="2000" dirty="0">
              <a:latin typeface="Montserrat" panose="00000500000000000000" pitchFamily="50" charset="0"/>
            </a:endParaRPr>
          </a:p>
          <a:p>
            <a:endParaRPr lang="pt-PT" sz="25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Password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encryption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600" b="1" dirty="0">
                <a:latin typeface="Montserrat" panose="00000500000000000000" pitchFamily="50" charset="0"/>
              </a:rPr>
              <a:t>	</a:t>
            </a:r>
            <a:r>
              <a:rPr lang="pt-PT" sz="36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>
                <a:latin typeface="Montserrat" panose="00000500000000000000" pitchFamily="50" charset="0"/>
              </a:rPr>
              <a:t>To </a:t>
            </a:r>
            <a:r>
              <a:rPr lang="pt-PT" sz="2000" dirty="0" err="1">
                <a:latin typeface="Montserrat" panose="00000500000000000000" pitchFamily="50" charset="0"/>
              </a:rPr>
              <a:t>increase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the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security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level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of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our</a:t>
            </a:r>
            <a:r>
              <a:rPr lang="pt-PT" sz="2000" dirty="0">
                <a:latin typeface="Montserrat" panose="00000500000000000000" pitchFamily="50" charset="0"/>
              </a:rPr>
              <a:t> DB </a:t>
            </a:r>
            <a:r>
              <a:rPr lang="pt-PT" sz="2000" dirty="0" err="1">
                <a:latin typeface="Montserrat" panose="00000500000000000000" pitchFamily="50" charset="0"/>
              </a:rPr>
              <a:t>we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encoded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all</a:t>
            </a:r>
            <a:r>
              <a:rPr lang="pt-PT" sz="2000" dirty="0">
                <a:latin typeface="Montserrat" panose="00000500000000000000" pitchFamily="50" charset="0"/>
              </a:rPr>
              <a:t> passwords </a:t>
            </a:r>
            <a:r>
              <a:rPr lang="pt-PT" sz="2000" dirty="0" err="1">
                <a:latin typeface="Montserrat" panose="00000500000000000000" pitchFamily="50" charset="0"/>
              </a:rPr>
              <a:t>using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both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hashing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and</a:t>
            </a:r>
            <a:r>
              <a:rPr lang="pt-PT" sz="2000" dirty="0">
                <a:latin typeface="Montserrat" panose="00000500000000000000" pitchFamily="50" charset="0"/>
              </a:rPr>
              <a:t> SALT</a:t>
            </a:r>
            <a:endParaRPr lang="pt-PT" sz="2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28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2500" b="1" dirty="0">
              <a:latin typeface="Montserrat" panose="00000500000000000000" pitchFamily="50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451045F-D6CE-45AF-8D48-923F4ED7B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4622" y="1218604"/>
            <a:ext cx="1467269" cy="128253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2E9884A-83D5-4E26-9981-33AD765BAE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96400" y="5276491"/>
            <a:ext cx="1282536" cy="128253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0714173-504E-4F40-9069-A75898BA33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35205" y="3064529"/>
            <a:ext cx="1195478" cy="119547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A139887-64FA-421D-8958-1975E6A772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16993" y="3432034"/>
            <a:ext cx="1405296" cy="1405296"/>
          </a:xfrm>
          <a:prstGeom prst="rect">
            <a:avLst/>
          </a:prstGeom>
        </p:spPr>
      </p:pic>
      <p:sp>
        <p:nvSpPr>
          <p:cNvPr id="22" name="Subtitle 2">
            <a:extLst>
              <a:ext uri="{FF2B5EF4-FFF2-40B4-BE49-F238E27FC236}">
                <a16:creationId xmlns:a16="http://schemas.microsoft.com/office/drawing/2014/main" id="{821FC0F3-1060-4B03-BB77-9294DBC77938}"/>
              </a:ext>
            </a:extLst>
          </p:cNvPr>
          <p:cNvSpPr txBox="1">
            <a:spLocks/>
          </p:cNvSpPr>
          <p:nvPr/>
        </p:nvSpPr>
        <p:spPr>
          <a:xfrm rot="728777">
            <a:off x="8841428" y="2201762"/>
            <a:ext cx="6786880" cy="596681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8000" b="1" dirty="0">
                <a:solidFill>
                  <a:schemeClr val="bg1"/>
                </a:solidFill>
                <a:latin typeface="Montserrat" panose="00000500000000000000" pitchFamily="50" charset="0"/>
              </a:rPr>
              <a:t>B64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73181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71E70AE4-C5B6-4BE4-8831-3E4CE4BF1577}"/>
              </a:ext>
            </a:extLst>
          </p:cNvPr>
          <p:cNvSpPr txBox="1">
            <a:spLocks/>
          </p:cNvSpPr>
          <p:nvPr/>
        </p:nvSpPr>
        <p:spPr>
          <a:xfrm>
            <a:off x="1524000" y="4907756"/>
            <a:ext cx="9144000" cy="1655762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The</a:t>
            </a:r>
            <a:r>
              <a:rPr lang="pt-PT" sz="8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End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6C604E5-A298-4EE0-91B0-66187FC9C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chemeClr val="bg1"/>
                </a:solidFill>
                <a:latin typeface="Montserrat" panose="00000500000000000000" pitchFamily="50" charset="0"/>
              </a:rPr>
              <a:t>13</a:t>
            </a:fld>
            <a:endParaRPr lang="en-GB" sz="20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pic>
        <p:nvPicPr>
          <p:cNvPr id="9" name="Picture 8" descr="A close up of a mans face&#10;&#10;Description automatically generated">
            <a:extLst>
              <a:ext uri="{FF2B5EF4-FFF2-40B4-BE49-F238E27FC236}">
                <a16:creationId xmlns:a16="http://schemas.microsoft.com/office/drawing/2014/main" id="{AAF53F57-C2F3-4645-8C38-C6D022AEA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42" y="3191673"/>
            <a:ext cx="1946115" cy="95340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62F84D7-0745-4B09-9746-359EEB285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987" y="1789458"/>
            <a:ext cx="9350921" cy="160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34099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rgbClr val="3498DB"/>
                </a:solidFill>
                <a:latin typeface="Montserrat" panose="00000500000000000000" pitchFamily="50" charset="0"/>
              </a:rPr>
              <a:t>2</a:t>
            </a:fld>
            <a:endParaRPr lang="en-GB" sz="2000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CF3D-9329-42FE-A0EB-3048ADB63437}"/>
              </a:ext>
            </a:extLst>
          </p:cNvPr>
          <p:cNvSpPr/>
          <p:nvPr/>
        </p:nvSpPr>
        <p:spPr>
          <a:xfrm>
            <a:off x="0" y="0"/>
            <a:ext cx="12192000" cy="596680"/>
          </a:xfrm>
          <a:prstGeom prst="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mans face&#10;&#10;Description automatically generated">
            <a:extLst>
              <a:ext uri="{FF2B5EF4-FFF2-40B4-BE49-F238E27FC236}">
                <a16:creationId xmlns:a16="http://schemas.microsoft.com/office/drawing/2014/main" id="{112EBD56-6081-47D0-9532-6C6BF33E2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257" y="298973"/>
            <a:ext cx="499612" cy="244759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9F70142-2333-41AD-841A-D3A8243CF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487" y="23681"/>
            <a:ext cx="2030113" cy="34793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08C31F0-84D2-41C5-B7C4-6B535A8D8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60" y="54161"/>
            <a:ext cx="6085840" cy="596681"/>
          </a:xfrm>
          <a:ln w="38100">
            <a:noFill/>
          </a:ln>
        </p:spPr>
        <p:txBody>
          <a:bodyPr anchor="ctr">
            <a:normAutofit fontScale="55000" lnSpcReduction="20000"/>
          </a:bodyPr>
          <a:lstStyle/>
          <a:p>
            <a:pPr algn="l"/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Key</a:t>
            </a:r>
            <a:r>
              <a:rPr lang="pt-PT" sz="8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Aspects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F6A5F9-2B69-4DC3-BEEB-27DE058E04BF}"/>
              </a:ext>
            </a:extLst>
          </p:cNvPr>
          <p:cNvSpPr txBox="1"/>
          <p:nvPr/>
        </p:nvSpPr>
        <p:spPr>
          <a:xfrm>
            <a:off x="553720" y="735483"/>
            <a:ext cx="9534149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A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full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fledged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gaming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DB</a:t>
            </a:r>
          </a:p>
          <a:p>
            <a:r>
              <a:rPr lang="pt-PT" sz="3000" b="1" dirty="0"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 err="1">
                <a:latin typeface="Montserrat" panose="00000500000000000000" pitchFamily="50" charset="0"/>
              </a:rPr>
              <a:t>Our</a:t>
            </a:r>
            <a:r>
              <a:rPr lang="pt-PT" sz="2000" dirty="0">
                <a:latin typeface="Montserrat" panose="00000500000000000000" pitchFamily="50" charset="0"/>
              </a:rPr>
              <a:t> data base </a:t>
            </a:r>
            <a:r>
              <a:rPr lang="pt-PT" sz="2000" dirty="0" err="1">
                <a:latin typeface="Montserrat" panose="00000500000000000000" pitchFamily="50" charset="0"/>
              </a:rPr>
              <a:t>contains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varied</a:t>
            </a:r>
            <a:r>
              <a:rPr lang="pt-PT" sz="2000" dirty="0">
                <a:latin typeface="Montserrat" panose="00000500000000000000" pitchFamily="50" charset="0"/>
              </a:rPr>
              <a:t> data </a:t>
            </a:r>
            <a:r>
              <a:rPr lang="pt-PT" sz="2000" dirty="0" err="1">
                <a:latin typeface="Montserrat" panose="00000500000000000000" pitchFamily="50" charset="0"/>
              </a:rPr>
              <a:t>on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several</a:t>
            </a:r>
            <a:r>
              <a:rPr lang="pt-PT" sz="2000" dirty="0">
                <a:latin typeface="Montserrat" panose="00000500000000000000" pitchFamily="50" charset="0"/>
              </a:rPr>
              <a:t> games, publishers, </a:t>
            </a:r>
            <a:r>
              <a:rPr lang="pt-PT" sz="2000" dirty="0" err="1">
                <a:latin typeface="Montserrat" panose="00000500000000000000" pitchFamily="50" charset="0"/>
              </a:rPr>
              <a:t>developers</a:t>
            </a:r>
            <a:r>
              <a:rPr lang="pt-PT" sz="2000" dirty="0">
                <a:latin typeface="Montserrat" panose="00000500000000000000" pitchFamily="50" charset="0"/>
              </a:rPr>
              <a:t>, </a:t>
            </a:r>
            <a:r>
              <a:rPr lang="pt-PT" sz="2000" dirty="0" err="1">
                <a:latin typeface="Montserrat" panose="00000500000000000000" pitchFamily="50" charset="0"/>
              </a:rPr>
              <a:t>tournments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and</a:t>
            </a:r>
            <a:r>
              <a:rPr lang="pt-PT" sz="2000" dirty="0">
                <a:latin typeface="Montserrat" panose="00000500000000000000" pitchFamily="50" charset="0"/>
              </a:rPr>
              <a:t> more!</a:t>
            </a:r>
          </a:p>
          <a:p>
            <a:endParaRPr lang="en-GB" sz="2000" b="1" dirty="0">
              <a:latin typeface="Montserrat" panose="00000500000000000000" pitchFamily="50" charset="0"/>
            </a:endParaRPr>
          </a:p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Organize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your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library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with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lists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200" b="1" dirty="0">
                <a:latin typeface="Montserrat" panose="00000500000000000000" pitchFamily="50" charset="0"/>
              </a:rPr>
              <a:t>	</a:t>
            </a:r>
            <a:r>
              <a:rPr lang="pt-PT" sz="32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 err="1">
                <a:latin typeface="Montserrat" panose="00000500000000000000" pitchFamily="50" charset="0"/>
              </a:rPr>
              <a:t>Place</a:t>
            </a:r>
            <a:r>
              <a:rPr lang="pt-PT" sz="2000" dirty="0">
                <a:latin typeface="Montserrat" panose="00000500000000000000" pitchFamily="50" charset="0"/>
              </a:rPr>
              <a:t> games </a:t>
            </a:r>
            <a:r>
              <a:rPr lang="pt-PT" sz="2000" dirty="0" err="1">
                <a:latin typeface="Montserrat" panose="00000500000000000000" pitchFamily="50" charset="0"/>
              </a:rPr>
              <a:t>into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one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of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several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lists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1500" dirty="0">
                <a:latin typeface="Montserrat" panose="00000500000000000000" pitchFamily="50" charset="0"/>
              </a:rPr>
              <a:t>(</a:t>
            </a:r>
            <a:r>
              <a:rPr lang="pt-PT" sz="1500" i="1" dirty="0" err="1">
                <a:latin typeface="Montserrat" panose="00000500000000000000" pitchFamily="50" charset="0"/>
              </a:rPr>
              <a:t>Playing</a:t>
            </a:r>
            <a:r>
              <a:rPr lang="pt-PT" sz="1500" i="1" dirty="0">
                <a:latin typeface="Montserrat" panose="00000500000000000000" pitchFamily="50" charset="0"/>
              </a:rPr>
              <a:t>, </a:t>
            </a:r>
            <a:r>
              <a:rPr lang="pt-PT" sz="1500" i="1" dirty="0" err="1">
                <a:latin typeface="Montserrat" panose="00000500000000000000" pitchFamily="50" charset="0"/>
              </a:rPr>
              <a:t>Plan</a:t>
            </a:r>
            <a:r>
              <a:rPr lang="pt-PT" sz="1500" i="1" dirty="0">
                <a:latin typeface="Montserrat" panose="00000500000000000000" pitchFamily="50" charset="0"/>
              </a:rPr>
              <a:t>-To-Play, </a:t>
            </a:r>
            <a:r>
              <a:rPr lang="pt-PT" sz="1500" i="1" dirty="0" err="1">
                <a:latin typeface="Montserrat" panose="00000500000000000000" pitchFamily="50" charset="0"/>
              </a:rPr>
              <a:t>Completed</a:t>
            </a:r>
            <a:r>
              <a:rPr lang="pt-PT" sz="1500" i="1" dirty="0">
                <a:latin typeface="Montserrat" panose="00000500000000000000" pitchFamily="50" charset="0"/>
              </a:rPr>
              <a:t>, </a:t>
            </a:r>
            <a:r>
              <a:rPr lang="pt-PT" sz="1500" i="1" dirty="0" err="1">
                <a:latin typeface="Montserrat" panose="00000500000000000000" pitchFamily="50" charset="0"/>
              </a:rPr>
              <a:t>Wishlist</a:t>
            </a:r>
            <a:r>
              <a:rPr lang="pt-PT" sz="1500" i="1" dirty="0">
                <a:latin typeface="Montserrat" panose="00000500000000000000" pitchFamily="50" charset="0"/>
              </a:rPr>
              <a:t> </a:t>
            </a:r>
            <a:r>
              <a:rPr lang="pt-PT" sz="1500" dirty="0">
                <a:latin typeface="Montserrat" panose="00000500000000000000" pitchFamily="50" charset="0"/>
              </a:rPr>
              <a:t>&amp; </a:t>
            </a:r>
            <a:r>
              <a:rPr lang="pt-PT" sz="1500" i="1" dirty="0" err="1">
                <a:latin typeface="Montserrat" panose="00000500000000000000" pitchFamily="50" charset="0"/>
              </a:rPr>
              <a:t>Dropped</a:t>
            </a:r>
            <a:r>
              <a:rPr lang="pt-PT" sz="1500" dirty="0">
                <a:latin typeface="Montserrat" panose="00000500000000000000" pitchFamily="50" charset="0"/>
              </a:rPr>
              <a:t>) </a:t>
            </a:r>
            <a:r>
              <a:rPr lang="pt-PT" sz="2000" dirty="0">
                <a:latin typeface="Montserrat" panose="00000500000000000000" pitchFamily="50" charset="0"/>
              </a:rPr>
              <a:t>to </a:t>
            </a:r>
            <a:r>
              <a:rPr lang="pt-PT" sz="2000" dirty="0" err="1">
                <a:latin typeface="Montserrat" panose="00000500000000000000" pitchFamily="50" charset="0"/>
              </a:rPr>
              <a:t>better</a:t>
            </a:r>
            <a:r>
              <a:rPr lang="pt-PT" sz="2000" dirty="0">
                <a:latin typeface="Montserrat" panose="00000500000000000000" pitchFamily="50" charset="0"/>
              </a:rPr>
              <a:t> organize </a:t>
            </a:r>
            <a:r>
              <a:rPr lang="pt-PT" sz="2000" dirty="0" err="1">
                <a:latin typeface="Montserrat" panose="00000500000000000000" pitchFamily="50" charset="0"/>
              </a:rPr>
              <a:t>and</a:t>
            </a:r>
            <a:r>
              <a:rPr lang="pt-PT" sz="2000" dirty="0">
                <a:latin typeface="Montserrat" panose="00000500000000000000" pitchFamily="50" charset="0"/>
              </a:rPr>
              <a:t> categorize </a:t>
            </a:r>
            <a:r>
              <a:rPr lang="pt-PT" sz="2000" dirty="0" err="1">
                <a:latin typeface="Montserrat" panose="00000500000000000000" pitchFamily="50" charset="0"/>
              </a:rPr>
              <a:t>them</a:t>
            </a:r>
            <a:r>
              <a:rPr lang="pt-PT" sz="2000" dirty="0">
                <a:latin typeface="Montserrat" panose="00000500000000000000" pitchFamily="50" charset="0"/>
              </a:rPr>
              <a:t>! Games can </a:t>
            </a:r>
            <a:r>
              <a:rPr lang="pt-PT" sz="2000" dirty="0" err="1">
                <a:latin typeface="Montserrat" panose="00000500000000000000" pitchFamily="50" charset="0"/>
              </a:rPr>
              <a:t>posteriorly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be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moved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between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lists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by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the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user</a:t>
            </a:r>
            <a:r>
              <a:rPr lang="pt-PT" sz="2000" dirty="0">
                <a:latin typeface="Montserrat" panose="00000500000000000000" pitchFamily="50" charset="0"/>
              </a:rPr>
              <a:t>.</a:t>
            </a:r>
          </a:p>
          <a:p>
            <a:endParaRPr lang="pt-PT" sz="2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28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Write</a:t>
            </a:r>
            <a:r>
              <a:rPr lang="pt-PT" sz="28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28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reviews</a:t>
            </a:r>
            <a:endParaRPr lang="pt-PT" sz="28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600" b="1" dirty="0">
                <a:solidFill>
                  <a:srgbClr val="3498DB"/>
                </a:solidFill>
                <a:latin typeface="Montserrat" panose="00000500000000000000" pitchFamily="50" charset="0"/>
              </a:rPr>
              <a:t>	- </a:t>
            </a:r>
            <a:r>
              <a:rPr lang="pt-PT" sz="2000" dirty="0">
                <a:latin typeface="Montserrat" panose="00000500000000000000" pitchFamily="50" charset="0"/>
              </a:rPr>
              <a:t>Share </a:t>
            </a:r>
            <a:r>
              <a:rPr lang="pt-PT" sz="2000" dirty="0" err="1">
                <a:latin typeface="Montserrat" panose="00000500000000000000" pitchFamily="50" charset="0"/>
              </a:rPr>
              <a:t>your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thoughts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on</a:t>
            </a:r>
            <a:r>
              <a:rPr lang="pt-PT" sz="2000" dirty="0">
                <a:latin typeface="Montserrat" panose="00000500000000000000" pitchFamily="50" charset="0"/>
              </a:rPr>
              <a:t> games </a:t>
            </a:r>
            <a:r>
              <a:rPr lang="pt-PT" sz="2000" dirty="0" err="1">
                <a:latin typeface="Montserrat" panose="00000500000000000000" pitchFamily="50" charset="0"/>
              </a:rPr>
              <a:t>with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other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people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by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reviewing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and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publishing</a:t>
            </a:r>
            <a:r>
              <a:rPr lang="pt-PT" sz="2000" dirty="0">
                <a:latin typeface="Montserrat" panose="00000500000000000000" pitchFamily="50" charset="0"/>
              </a:rPr>
              <a:t> a game </a:t>
            </a:r>
            <a:r>
              <a:rPr lang="pt-PT" sz="2000" dirty="0" err="1">
                <a:latin typeface="Montserrat" panose="00000500000000000000" pitchFamily="50" charset="0"/>
              </a:rPr>
              <a:t>review</a:t>
            </a:r>
            <a:r>
              <a:rPr lang="pt-PT" sz="2000" dirty="0">
                <a:latin typeface="Montserrat" panose="00000500000000000000" pitchFamily="50" charset="0"/>
              </a:rPr>
              <a:t>!</a:t>
            </a:r>
          </a:p>
          <a:p>
            <a:endParaRPr lang="pt-PT" sz="2000" dirty="0">
              <a:latin typeface="Montserrat" panose="00000500000000000000" pitchFamily="50" charset="0"/>
            </a:endParaRPr>
          </a:p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More!</a:t>
            </a:r>
          </a:p>
          <a:p>
            <a:r>
              <a:rPr lang="pt-PT" sz="2000" b="1" dirty="0">
                <a:solidFill>
                  <a:srgbClr val="3498DB"/>
                </a:solidFill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</a:t>
            </a:r>
            <a:r>
              <a:rPr lang="pt-PT" sz="2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2000" dirty="0">
                <a:latin typeface="Montserrat" panose="00000500000000000000" pitchFamily="50" charset="0"/>
              </a:rPr>
              <a:t>As </a:t>
            </a:r>
            <a:r>
              <a:rPr lang="pt-PT" sz="2000" dirty="0" err="1">
                <a:latin typeface="Montserrat" panose="00000500000000000000" pitchFamily="50" charset="0"/>
              </a:rPr>
              <a:t>you’ll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soon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see</a:t>
            </a:r>
            <a:r>
              <a:rPr lang="pt-PT" sz="2000" dirty="0">
                <a:latin typeface="Montserrat" panose="00000500000000000000" pitchFamily="50" charset="0"/>
              </a:rPr>
              <a:t>…</a:t>
            </a: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F0233DFF-1EB7-44A7-97B9-0356AC95B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958" y="895653"/>
            <a:ext cx="1380116" cy="1380116"/>
          </a:xfrm>
          <a:prstGeom prst="rect">
            <a:avLst/>
          </a:prstGeom>
        </p:spPr>
      </p:pic>
      <p:pic>
        <p:nvPicPr>
          <p:cNvPr id="21" name="Picture 20" descr="A close up of a mans face&#10;&#10;Description automatically generated">
            <a:extLst>
              <a:ext uri="{FF2B5EF4-FFF2-40B4-BE49-F238E27FC236}">
                <a16:creationId xmlns:a16="http://schemas.microsoft.com/office/drawing/2014/main" id="{A883EA90-7EF5-46F4-85CD-86EC1B8B1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938" y="1151062"/>
            <a:ext cx="568553" cy="14645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83872741-01B3-44B6-BD4A-F64F0B036B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48016" y="2589333"/>
            <a:ext cx="1205375" cy="120537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B9A9BC0A-746B-4255-94DE-8A21C48C39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86009" y="5786336"/>
            <a:ext cx="895451" cy="895451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F11C533D-0496-4383-B6F0-455724749E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08214" y="4355252"/>
            <a:ext cx="1098110" cy="109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1039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chemeClr val="bg1"/>
                </a:solidFill>
                <a:latin typeface="Montserrat" panose="00000500000000000000" pitchFamily="50" charset="0"/>
              </a:rPr>
              <a:t>3</a:t>
            </a:fld>
            <a:endParaRPr lang="en-GB" sz="20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4A648F4-5469-4AE3-B61C-2490667E4DEA}"/>
              </a:ext>
            </a:extLst>
          </p:cNvPr>
          <p:cNvSpPr txBox="1">
            <a:spLocks/>
          </p:cNvSpPr>
          <p:nvPr/>
        </p:nvSpPr>
        <p:spPr>
          <a:xfrm>
            <a:off x="1524000" y="2682082"/>
            <a:ext cx="9144000" cy="1655762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The</a:t>
            </a:r>
            <a:r>
              <a:rPr lang="pt-PT" sz="8000" b="1" dirty="0">
                <a:solidFill>
                  <a:schemeClr val="bg1"/>
                </a:solidFill>
                <a:latin typeface="Montserrat" panose="00000500000000000000" pitchFamily="50" charset="0"/>
              </a:rPr>
              <a:t> Demo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02420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rgbClr val="3498DB"/>
                </a:solidFill>
                <a:latin typeface="Montserrat" panose="00000500000000000000" pitchFamily="50" charset="0"/>
              </a:rPr>
              <a:t>4</a:t>
            </a:fld>
            <a:endParaRPr lang="en-GB" sz="2000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CF3D-9329-42FE-A0EB-3048ADB63437}"/>
              </a:ext>
            </a:extLst>
          </p:cNvPr>
          <p:cNvSpPr/>
          <p:nvPr/>
        </p:nvSpPr>
        <p:spPr>
          <a:xfrm>
            <a:off x="0" y="0"/>
            <a:ext cx="12192000" cy="596680"/>
          </a:xfrm>
          <a:prstGeom prst="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9E34FE-1E8B-47E4-A368-F278B0BC75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1" name="Picture 20" descr="A close up of a mans face&#10;&#10;Description automatically generated">
            <a:extLst>
              <a:ext uri="{FF2B5EF4-FFF2-40B4-BE49-F238E27FC236}">
                <a16:creationId xmlns:a16="http://schemas.microsoft.com/office/drawing/2014/main" id="{F64ABAF9-CC03-4B27-AD5C-8864E15A24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2694285" y="2784375"/>
            <a:ext cx="1206306" cy="590968"/>
          </a:xfrm>
          <a:prstGeom prst="rect">
            <a:avLst/>
          </a:prstGeom>
        </p:spPr>
      </p:pic>
      <p:pic>
        <p:nvPicPr>
          <p:cNvPr id="22" name="Picture 21" descr="A close up of a sign&#10;&#10;Description automatically generated">
            <a:extLst>
              <a:ext uri="{FF2B5EF4-FFF2-40B4-BE49-F238E27FC236}">
                <a16:creationId xmlns:a16="http://schemas.microsoft.com/office/drawing/2014/main" id="{1D7DF10E-BB37-4DF8-A450-8E960BDE60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3736522" y="2784350"/>
            <a:ext cx="5912047" cy="10132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E1DCA51-2F34-4DA4-80B7-47063A0D5238}"/>
              </a:ext>
            </a:extLst>
          </p:cNvPr>
          <p:cNvSpPr/>
          <p:nvPr/>
        </p:nvSpPr>
        <p:spPr>
          <a:xfrm>
            <a:off x="1005840" y="343979"/>
            <a:ext cx="518160" cy="148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1A61A6-9743-435B-91DE-687E3C07AA9D}"/>
              </a:ext>
            </a:extLst>
          </p:cNvPr>
          <p:cNvSpPr/>
          <p:nvPr/>
        </p:nvSpPr>
        <p:spPr>
          <a:xfrm rot="16200000">
            <a:off x="1489820" y="-140001"/>
            <a:ext cx="518160" cy="148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542797-748A-4AF5-A699-D140C1BBAD2B}"/>
              </a:ext>
            </a:extLst>
          </p:cNvPr>
          <p:cNvSpPr/>
          <p:nvPr/>
        </p:nvSpPr>
        <p:spPr>
          <a:xfrm rot="5400000">
            <a:off x="10184020" y="5516490"/>
            <a:ext cx="518160" cy="148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E19645-BFA4-400B-A5BC-48B1D377AFFB}"/>
              </a:ext>
            </a:extLst>
          </p:cNvPr>
          <p:cNvSpPr/>
          <p:nvPr/>
        </p:nvSpPr>
        <p:spPr>
          <a:xfrm>
            <a:off x="10668000" y="5032510"/>
            <a:ext cx="518160" cy="148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vid_rapid">
            <a:hlinkClick r:id="" action="ppaction://media"/>
            <a:extLst>
              <a:ext uri="{FF2B5EF4-FFF2-40B4-BE49-F238E27FC236}">
                <a16:creationId xmlns:a16="http://schemas.microsoft.com/office/drawing/2014/main" id="{F2F3ED61-13BB-4227-BF4E-04C14C4A82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3999" y="866964"/>
            <a:ext cx="9143999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5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3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chemeClr val="bg1"/>
                </a:solidFill>
                <a:latin typeface="Montserrat" panose="00000500000000000000" pitchFamily="50" charset="0"/>
              </a:rPr>
              <a:t>5</a:t>
            </a:fld>
            <a:endParaRPr lang="en-GB" sz="20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4A648F4-5469-4AE3-B61C-2490667E4DEA}"/>
              </a:ext>
            </a:extLst>
          </p:cNvPr>
          <p:cNvSpPr txBox="1">
            <a:spLocks/>
          </p:cNvSpPr>
          <p:nvPr/>
        </p:nvSpPr>
        <p:spPr>
          <a:xfrm>
            <a:off x="1524000" y="2682082"/>
            <a:ext cx="9144000" cy="1655762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8000" b="1" dirty="0">
                <a:solidFill>
                  <a:schemeClr val="bg1"/>
                </a:solidFill>
                <a:latin typeface="Montserrat" panose="00000500000000000000" pitchFamily="50" charset="0"/>
              </a:rPr>
              <a:t>SQL </a:t>
            </a:r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Programming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08644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rgbClr val="3498DB"/>
                </a:solidFill>
                <a:latin typeface="Montserrat" panose="00000500000000000000" pitchFamily="50" charset="0"/>
              </a:rPr>
              <a:t>6</a:t>
            </a:fld>
            <a:endParaRPr lang="en-GB" sz="2000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CF3D-9329-42FE-A0EB-3048ADB63437}"/>
              </a:ext>
            </a:extLst>
          </p:cNvPr>
          <p:cNvSpPr/>
          <p:nvPr/>
        </p:nvSpPr>
        <p:spPr>
          <a:xfrm>
            <a:off x="0" y="0"/>
            <a:ext cx="12192000" cy="596680"/>
          </a:xfrm>
          <a:prstGeom prst="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mans face&#10;&#10;Description automatically generated">
            <a:extLst>
              <a:ext uri="{FF2B5EF4-FFF2-40B4-BE49-F238E27FC236}">
                <a16:creationId xmlns:a16="http://schemas.microsoft.com/office/drawing/2014/main" id="{112EBD56-6081-47D0-9532-6C6BF33E2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257" y="298973"/>
            <a:ext cx="499612" cy="244759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9F70142-2333-41AD-841A-D3A8243CFB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487" y="23681"/>
            <a:ext cx="2030113" cy="34793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08C31F0-84D2-41C5-B7C4-6B535A8D8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60" y="54161"/>
            <a:ext cx="6786880" cy="596681"/>
          </a:xfrm>
          <a:ln w="38100">
            <a:noFill/>
          </a:ln>
        </p:spPr>
        <p:txBody>
          <a:bodyPr anchor="ctr">
            <a:normAutofit fontScale="55000" lnSpcReduction="20000"/>
          </a:bodyPr>
          <a:lstStyle/>
          <a:p>
            <a:pPr algn="l"/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Stored</a:t>
            </a:r>
            <a:r>
              <a:rPr lang="pt-PT" sz="8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Procedures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72DDBA-B35D-4211-87A6-F8F513F7BD56}"/>
              </a:ext>
            </a:extLst>
          </p:cNvPr>
          <p:cNvSpPr txBox="1"/>
          <p:nvPr/>
        </p:nvSpPr>
        <p:spPr>
          <a:xfrm>
            <a:off x="553721" y="867458"/>
            <a:ext cx="7675880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Adding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/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Removing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2000" b="1" dirty="0">
                <a:solidFill>
                  <a:srgbClr val="3498DB"/>
                </a:solidFill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 err="1">
                <a:latin typeface="Montserrat" panose="00000500000000000000" pitchFamily="50" charset="0"/>
              </a:rPr>
              <a:t>Games,Developers,Publishers,etc</a:t>
            </a:r>
            <a:r>
              <a:rPr lang="pt-PT" sz="2000" dirty="0">
                <a:latin typeface="Montserrat" panose="00000500000000000000" pitchFamily="50" charset="0"/>
              </a:rPr>
              <a:t>…</a:t>
            </a:r>
          </a:p>
          <a:p>
            <a:endParaRPr lang="pt-PT" sz="2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Search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2000" dirty="0">
                <a:latin typeface="Montserrat" panose="00000500000000000000" pitchFamily="50" charset="0"/>
              </a:rPr>
              <a:t>	- </a:t>
            </a:r>
            <a:r>
              <a:rPr lang="pt-PT" sz="2000" dirty="0" err="1">
                <a:latin typeface="Montserrat" panose="00000500000000000000" pitchFamily="50" charset="0"/>
              </a:rPr>
              <a:t>by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Name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or</a:t>
            </a:r>
            <a:r>
              <a:rPr lang="pt-PT" sz="2000" dirty="0">
                <a:latin typeface="Montserrat" panose="00000500000000000000" pitchFamily="50" charset="0"/>
              </a:rPr>
              <a:t> Game </a:t>
            </a:r>
            <a:endParaRPr lang="pt-PT" sz="2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2000" dirty="0">
              <a:latin typeface="Montserrat" panose="00000500000000000000" pitchFamily="50" charset="0"/>
            </a:endParaRPr>
          </a:p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Filtering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600" b="1" dirty="0">
                <a:solidFill>
                  <a:srgbClr val="3498DB"/>
                </a:solidFill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 err="1">
                <a:latin typeface="Montserrat" panose="00000500000000000000" pitchFamily="50" charset="0"/>
              </a:rPr>
              <a:t>by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Genre</a:t>
            </a:r>
            <a:r>
              <a:rPr lang="pt-PT" sz="2000" dirty="0">
                <a:latin typeface="Montserrat" panose="00000500000000000000" pitchFamily="50" charset="0"/>
              </a:rPr>
              <a:t>, Franchise, etc…</a:t>
            </a: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Login</a:t>
            </a: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Change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User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Info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	- </a:t>
            </a:r>
            <a:r>
              <a:rPr lang="pt-PT" sz="2000" dirty="0" err="1">
                <a:latin typeface="Montserrat" panose="00000500000000000000" pitchFamily="50" charset="0"/>
              </a:rPr>
              <a:t>change</a:t>
            </a:r>
            <a:r>
              <a:rPr lang="pt-PT" sz="2000" dirty="0">
                <a:latin typeface="Montserrat" panose="00000500000000000000" pitchFamily="50" charset="0"/>
              </a:rPr>
              <a:t> Password, email, </a:t>
            </a:r>
            <a:r>
              <a:rPr lang="pt-PT" sz="2000" dirty="0" err="1">
                <a:latin typeface="Montserrat" panose="00000500000000000000" pitchFamily="50" charset="0"/>
              </a:rPr>
              <a:t>promote</a:t>
            </a:r>
            <a:r>
              <a:rPr lang="pt-PT" sz="2000" dirty="0">
                <a:latin typeface="Montserrat" panose="00000500000000000000" pitchFamily="50" charset="0"/>
              </a:rPr>
              <a:t> to </a:t>
            </a:r>
            <a:r>
              <a:rPr lang="pt-PT" sz="2000" dirty="0" err="1">
                <a:latin typeface="Montserrat" panose="00000500000000000000" pitchFamily="50" charset="0"/>
              </a:rPr>
              <a:t>admin</a:t>
            </a:r>
            <a:r>
              <a:rPr lang="pt-PT" sz="2000" dirty="0">
                <a:latin typeface="Montserrat" panose="00000500000000000000" pitchFamily="50" charset="0"/>
              </a:rPr>
              <a:t>, etc…</a:t>
            </a:r>
          </a:p>
          <a:p>
            <a:endParaRPr lang="pt-PT" sz="44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3BF2F8-DC7F-45C7-80AF-AB23B1FBA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7099" y="1912147"/>
            <a:ext cx="6301180" cy="418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36330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rgbClr val="3498DB"/>
                </a:solidFill>
                <a:latin typeface="Montserrat" panose="00000500000000000000" pitchFamily="50" charset="0"/>
              </a:rPr>
              <a:t>7</a:t>
            </a:fld>
            <a:endParaRPr lang="en-GB" sz="2000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CF3D-9329-42FE-A0EB-3048ADB63437}"/>
              </a:ext>
            </a:extLst>
          </p:cNvPr>
          <p:cNvSpPr/>
          <p:nvPr/>
        </p:nvSpPr>
        <p:spPr>
          <a:xfrm>
            <a:off x="0" y="0"/>
            <a:ext cx="12192000" cy="596680"/>
          </a:xfrm>
          <a:prstGeom prst="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mans face&#10;&#10;Description automatically generated">
            <a:extLst>
              <a:ext uri="{FF2B5EF4-FFF2-40B4-BE49-F238E27FC236}">
                <a16:creationId xmlns:a16="http://schemas.microsoft.com/office/drawing/2014/main" id="{112EBD56-6081-47D0-9532-6C6BF33E2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257" y="298973"/>
            <a:ext cx="499612" cy="244759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9F70142-2333-41AD-841A-D3A8243CF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487" y="23681"/>
            <a:ext cx="2030113" cy="34793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08C31F0-84D2-41C5-B7C4-6B535A8D8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59" y="54161"/>
            <a:ext cx="7927209" cy="596681"/>
          </a:xfrm>
          <a:ln w="38100">
            <a:noFill/>
          </a:ln>
        </p:spPr>
        <p:txBody>
          <a:bodyPr anchor="ctr">
            <a:normAutofit fontScale="55000" lnSpcReduction="20000"/>
          </a:bodyPr>
          <a:lstStyle/>
          <a:p>
            <a:pPr algn="l"/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User-Defined</a:t>
            </a:r>
            <a:r>
              <a:rPr lang="pt-PT" sz="8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Functions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F56A10-F3FE-4EED-ADB6-17ADCEACCC9F}"/>
              </a:ext>
            </a:extLst>
          </p:cNvPr>
          <p:cNvSpPr txBox="1"/>
          <p:nvPr/>
        </p:nvSpPr>
        <p:spPr>
          <a:xfrm>
            <a:off x="401321" y="764024"/>
            <a:ext cx="5796279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Gather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game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info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/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details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2000" dirty="0">
              <a:latin typeface="Montserrat" panose="00000500000000000000" pitchFamily="50" charset="0"/>
            </a:endParaRPr>
          </a:p>
          <a:p>
            <a:endParaRPr lang="pt-PT" sz="2000" dirty="0">
              <a:latin typeface="Montserrat" panose="00000500000000000000" pitchFamily="50" charset="0"/>
            </a:endParaRPr>
          </a:p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Check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if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user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has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game in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library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2500" dirty="0">
              <a:latin typeface="Montserrat" panose="00000500000000000000" pitchFamily="50" charset="0"/>
            </a:endParaRPr>
          </a:p>
          <a:p>
            <a:endParaRPr lang="pt-PT" sz="2500" dirty="0">
              <a:latin typeface="Montserrat" panose="00000500000000000000" pitchFamily="50" charset="0"/>
            </a:endParaRPr>
          </a:p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Check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if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game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is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in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given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list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Compute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the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avg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. Score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of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a game</a:t>
            </a: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1E56B1-E923-45C6-8EF1-663B65C53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574" y="2568338"/>
            <a:ext cx="6808586" cy="218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1004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rgbClr val="3498DB"/>
                </a:solidFill>
                <a:latin typeface="Montserrat" panose="00000500000000000000" pitchFamily="50" charset="0"/>
              </a:rPr>
              <a:t>8</a:t>
            </a:fld>
            <a:endParaRPr lang="en-GB" sz="2000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CF3D-9329-42FE-A0EB-3048ADB63437}"/>
              </a:ext>
            </a:extLst>
          </p:cNvPr>
          <p:cNvSpPr/>
          <p:nvPr/>
        </p:nvSpPr>
        <p:spPr>
          <a:xfrm>
            <a:off x="0" y="0"/>
            <a:ext cx="12192000" cy="596680"/>
          </a:xfrm>
          <a:prstGeom prst="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mans face&#10;&#10;Description automatically generated">
            <a:extLst>
              <a:ext uri="{FF2B5EF4-FFF2-40B4-BE49-F238E27FC236}">
                <a16:creationId xmlns:a16="http://schemas.microsoft.com/office/drawing/2014/main" id="{112EBD56-6081-47D0-9532-6C6BF33E2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257" y="298973"/>
            <a:ext cx="499612" cy="244759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9F70142-2333-41AD-841A-D3A8243CF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487" y="23681"/>
            <a:ext cx="2030113" cy="34793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08C31F0-84D2-41C5-B7C4-6B535A8D8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60" y="54161"/>
            <a:ext cx="6786880" cy="596681"/>
          </a:xfrm>
          <a:ln w="38100">
            <a:noFill/>
          </a:ln>
        </p:spPr>
        <p:txBody>
          <a:bodyPr anchor="ctr">
            <a:normAutofit fontScale="55000" lnSpcReduction="20000"/>
          </a:bodyPr>
          <a:lstStyle/>
          <a:p>
            <a:pPr algn="l"/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Triggers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1C693-7553-490B-8DA0-FFC6B036C004}"/>
              </a:ext>
            </a:extLst>
          </p:cNvPr>
          <p:cNvSpPr txBox="1"/>
          <p:nvPr/>
        </p:nvSpPr>
        <p:spPr>
          <a:xfrm>
            <a:off x="553721" y="1155472"/>
            <a:ext cx="564387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On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add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2000" b="1" dirty="0">
                <a:solidFill>
                  <a:srgbClr val="3498DB"/>
                </a:solidFill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 err="1">
                <a:latin typeface="Montserrat" panose="00000500000000000000" pitchFamily="50" charset="0"/>
              </a:rPr>
              <a:t>Check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if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we’re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trying</a:t>
            </a:r>
            <a:r>
              <a:rPr lang="pt-PT" sz="2000" dirty="0">
                <a:latin typeface="Montserrat" panose="00000500000000000000" pitchFamily="50" charset="0"/>
              </a:rPr>
              <a:t> to </a:t>
            </a:r>
            <a:r>
              <a:rPr lang="pt-PT" sz="2000" dirty="0" err="1">
                <a:latin typeface="Montserrat" panose="00000500000000000000" pitchFamily="50" charset="0"/>
              </a:rPr>
              <a:t>add</a:t>
            </a:r>
            <a:r>
              <a:rPr lang="pt-PT" sz="2000" dirty="0">
                <a:latin typeface="Montserrat" panose="00000500000000000000" pitchFamily="50" charset="0"/>
              </a:rPr>
              <a:t> a </a:t>
            </a:r>
            <a:r>
              <a:rPr lang="pt-PT" sz="2000" dirty="0" err="1">
                <a:latin typeface="Montserrat" panose="00000500000000000000" pitchFamily="50" charset="0"/>
              </a:rPr>
              <a:t>duplicate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developer</a:t>
            </a:r>
            <a:r>
              <a:rPr lang="pt-PT" sz="2000" dirty="0">
                <a:latin typeface="Montserrat" panose="00000500000000000000" pitchFamily="50" charset="0"/>
              </a:rPr>
              <a:t>, game, etc…</a:t>
            </a:r>
          </a:p>
          <a:p>
            <a:endParaRPr lang="pt-PT" sz="2000" dirty="0">
              <a:latin typeface="Montserrat" panose="00000500000000000000" pitchFamily="50" charset="0"/>
            </a:endParaRP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Update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#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of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games in franchise</a:t>
            </a:r>
          </a:p>
          <a:p>
            <a:r>
              <a:rPr lang="pt-PT" sz="3600" b="1" dirty="0">
                <a:solidFill>
                  <a:srgbClr val="3498DB"/>
                </a:solidFill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 err="1">
                <a:latin typeface="Montserrat" panose="00000500000000000000" pitchFamily="50" charset="0"/>
              </a:rPr>
              <a:t>by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Genre</a:t>
            </a:r>
            <a:r>
              <a:rPr lang="pt-PT" sz="2000" dirty="0">
                <a:latin typeface="Montserrat" panose="00000500000000000000" pitchFamily="50" charset="0"/>
              </a:rPr>
              <a:t>, Franchise, etc…</a:t>
            </a:r>
          </a:p>
          <a:p>
            <a:endParaRPr lang="pt-PT" sz="44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C7EBA0-5CA2-48D9-81E4-9195126AE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725" y="2369130"/>
            <a:ext cx="639127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3624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rgbClr val="3498DB"/>
                </a:solidFill>
                <a:latin typeface="Montserrat" panose="00000500000000000000" pitchFamily="50" charset="0"/>
              </a:rPr>
              <a:t>9</a:t>
            </a:fld>
            <a:endParaRPr lang="en-GB" sz="2000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CF3D-9329-42FE-A0EB-3048ADB63437}"/>
              </a:ext>
            </a:extLst>
          </p:cNvPr>
          <p:cNvSpPr/>
          <p:nvPr/>
        </p:nvSpPr>
        <p:spPr>
          <a:xfrm>
            <a:off x="0" y="0"/>
            <a:ext cx="12192000" cy="596680"/>
          </a:xfrm>
          <a:prstGeom prst="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mans face&#10;&#10;Description automatically generated">
            <a:extLst>
              <a:ext uri="{FF2B5EF4-FFF2-40B4-BE49-F238E27FC236}">
                <a16:creationId xmlns:a16="http://schemas.microsoft.com/office/drawing/2014/main" id="{112EBD56-6081-47D0-9532-6C6BF33E2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257" y="298973"/>
            <a:ext cx="499612" cy="244759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9F70142-2333-41AD-841A-D3A8243CF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487" y="23681"/>
            <a:ext cx="2030113" cy="34793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08C31F0-84D2-41C5-B7C4-6B535A8D8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60" y="54161"/>
            <a:ext cx="6786880" cy="596681"/>
          </a:xfrm>
          <a:ln w="38100">
            <a:noFill/>
          </a:ln>
        </p:spPr>
        <p:txBody>
          <a:bodyPr anchor="ctr">
            <a:normAutofit fontScale="55000" lnSpcReduction="20000"/>
          </a:bodyPr>
          <a:lstStyle/>
          <a:p>
            <a:pPr algn="l"/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Transactions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7B292F-A5DC-45F5-8BBC-6CF1F15CF0E6}"/>
              </a:ext>
            </a:extLst>
          </p:cNvPr>
          <p:cNvSpPr txBox="1"/>
          <p:nvPr/>
        </p:nvSpPr>
        <p:spPr>
          <a:xfrm>
            <a:off x="152400" y="1544716"/>
            <a:ext cx="393954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Add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Game (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Stored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Procedure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)</a:t>
            </a:r>
          </a:p>
          <a:p>
            <a:endParaRPr lang="pt-PT" sz="2000" dirty="0">
              <a:latin typeface="Montserrat" panose="00000500000000000000" pitchFamily="50" charset="0"/>
            </a:endParaRPr>
          </a:p>
          <a:p>
            <a:endParaRPr lang="pt-PT" sz="2000" dirty="0">
              <a:latin typeface="Montserrat" panose="00000500000000000000" pitchFamily="50" charset="0"/>
            </a:endParaRPr>
          </a:p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Add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User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(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Trigger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)</a:t>
            </a:r>
          </a:p>
          <a:p>
            <a:endParaRPr lang="pt-PT" sz="2500" dirty="0">
              <a:latin typeface="Montserrat" panose="00000500000000000000" pitchFamily="50" charset="0"/>
            </a:endParaRPr>
          </a:p>
          <a:p>
            <a:endParaRPr lang="pt-PT" sz="2500" dirty="0">
              <a:latin typeface="Montserrat" panose="00000500000000000000" pitchFamily="50" charset="0"/>
            </a:endParaRPr>
          </a:p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Add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Game to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List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[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Event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] (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Stored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Procedure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)</a:t>
            </a: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DF1985-090B-42A8-80FA-5E304A0EA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840" y="2144474"/>
            <a:ext cx="7894320" cy="271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15935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</TotalTime>
  <Words>122</Words>
  <Application>Microsoft Office PowerPoint</Application>
  <PresentationFormat>Widescreen</PresentationFormat>
  <Paragraphs>99</Paragraphs>
  <Slides>13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dc:creator> </dc:creator>
  <cp:lastModifiedBy>Vasco Ramos</cp:lastModifiedBy>
  <cp:revision>138</cp:revision>
  <dcterms:created xsi:type="dcterms:W3CDTF">2019-02-27T20:33:46Z</dcterms:created>
  <dcterms:modified xsi:type="dcterms:W3CDTF">2019-06-05T21:16:35Z</dcterms:modified>
</cp:coreProperties>
</file>